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61" r:id="rId2"/>
    <p:sldId id="268" r:id="rId3"/>
    <p:sldId id="292" r:id="rId4"/>
    <p:sldId id="293" r:id="rId5"/>
    <p:sldId id="265" r:id="rId6"/>
    <p:sldId id="294" r:id="rId7"/>
    <p:sldId id="287" r:id="rId8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272939"/>
        </a:solidFill>
        <a:effectLst/>
        <a:uFillTx/>
        <a:latin typeface="+mn-lt"/>
        <a:ea typeface="+mn-ea"/>
        <a:cs typeface="+mn-cs"/>
        <a:sym typeface="Roboto-Regular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272939"/>
        </a:solidFill>
        <a:effectLst/>
        <a:uFillTx/>
        <a:latin typeface="+mn-lt"/>
        <a:ea typeface="+mn-ea"/>
        <a:cs typeface="+mn-cs"/>
        <a:sym typeface="Roboto-Regular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272939"/>
        </a:solidFill>
        <a:effectLst/>
        <a:uFillTx/>
        <a:latin typeface="+mn-lt"/>
        <a:ea typeface="+mn-ea"/>
        <a:cs typeface="+mn-cs"/>
        <a:sym typeface="Roboto-Regular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272939"/>
        </a:solidFill>
        <a:effectLst/>
        <a:uFillTx/>
        <a:latin typeface="+mn-lt"/>
        <a:ea typeface="+mn-ea"/>
        <a:cs typeface="+mn-cs"/>
        <a:sym typeface="Roboto-Regular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272939"/>
        </a:solidFill>
        <a:effectLst/>
        <a:uFillTx/>
        <a:latin typeface="+mn-lt"/>
        <a:ea typeface="+mn-ea"/>
        <a:cs typeface="+mn-cs"/>
        <a:sym typeface="Roboto-Regular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272939"/>
        </a:solidFill>
        <a:effectLst/>
        <a:uFillTx/>
        <a:latin typeface="+mn-lt"/>
        <a:ea typeface="+mn-ea"/>
        <a:cs typeface="+mn-cs"/>
        <a:sym typeface="Roboto-Regular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272939"/>
        </a:solidFill>
        <a:effectLst/>
        <a:uFillTx/>
        <a:latin typeface="+mn-lt"/>
        <a:ea typeface="+mn-ea"/>
        <a:cs typeface="+mn-cs"/>
        <a:sym typeface="Roboto-Regular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272939"/>
        </a:solidFill>
        <a:effectLst/>
        <a:uFillTx/>
        <a:latin typeface="+mn-lt"/>
        <a:ea typeface="+mn-ea"/>
        <a:cs typeface="+mn-cs"/>
        <a:sym typeface="Roboto-Regular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272939"/>
        </a:solidFill>
        <a:effectLst/>
        <a:uFillTx/>
        <a:latin typeface="+mn-lt"/>
        <a:ea typeface="+mn-ea"/>
        <a:cs typeface="+mn-cs"/>
        <a:sym typeface="Roboto-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E67D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272939"/>
        </a:fontRef>
        <a:srgbClr val="27293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8D0"/>
          </a:solidFill>
        </a:fill>
      </a:tcStyle>
    </a:wholeTbl>
    <a:band2H>
      <a:tcTxStyle/>
      <a:tcStyle>
        <a:tcBdr/>
        <a:fill>
          <a:solidFill>
            <a:srgbClr val="FFEDE9"/>
          </a:solidFill>
        </a:fill>
      </a:tcStyle>
    </a:band2H>
    <a:firstCol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272939"/>
        </a:fontRef>
        <a:srgbClr val="27293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6D0D7"/>
          </a:solidFill>
        </a:fill>
      </a:tcStyle>
    </a:wholeTbl>
    <a:band2H>
      <a:tcTxStyle/>
      <a:tcStyle>
        <a:tcBdr/>
        <a:fill>
          <a:solidFill>
            <a:srgbClr val="FAE9EC"/>
          </a:solidFill>
        </a:fill>
      </a:tcStyle>
    </a:band2H>
    <a:firstCol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272939"/>
        </a:fontRef>
        <a:srgbClr val="27293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CCCC"/>
          </a:solidFill>
        </a:fill>
      </a:tcStyle>
    </a:wholeTbl>
    <a:band2H>
      <a:tcTxStyle/>
      <a:tcStyle>
        <a:tcBdr/>
        <a:fill>
          <a:solidFill>
            <a:srgbClr val="EDE7E7"/>
          </a:solidFill>
        </a:fill>
      </a:tcStyle>
    </a:band2H>
    <a:firstCol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272939"/>
        </a:fontRef>
        <a:srgbClr val="27293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Roboto-Bold"/>
          <a:ea typeface="Roboto-Bold"/>
          <a:cs typeface="Roboto-Bold"/>
        </a:font>
        <a:srgbClr val="27293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72939"/>
              </a:solidFill>
              <a:prstDash val="solid"/>
              <a:round/>
            </a:ln>
          </a:top>
          <a:bottom>
            <a:ln w="25400" cap="flat">
              <a:solidFill>
                <a:srgbClr val="27293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72939"/>
              </a:solidFill>
              <a:prstDash val="solid"/>
              <a:round/>
            </a:ln>
          </a:top>
          <a:bottom>
            <a:ln w="25400" cap="flat">
              <a:solidFill>
                <a:srgbClr val="27293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272939"/>
        </a:fontRef>
        <a:srgbClr val="27293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72939"/>
          </a:solidFill>
        </a:fill>
      </a:tcStyle>
    </a:firstCol>
    <a:lastRow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72939"/>
          </a:solidFill>
        </a:fill>
      </a:tcStyle>
    </a:lastRow>
    <a:firstRow>
      <a:tcTxStyle b="on" i="off">
        <a:font>
          <a:latin typeface="Roboto-Bold"/>
          <a:ea typeface="Roboto-Bold"/>
          <a:cs typeface="Roboto-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7293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72939"/>
        </a:fontRef>
        <a:srgbClr val="272939"/>
      </a:tcTxStyle>
      <a:tcStyle>
        <a:tcBdr>
          <a:left>
            <a:ln w="12700" cap="flat">
              <a:solidFill>
                <a:srgbClr val="272939"/>
              </a:solidFill>
              <a:prstDash val="solid"/>
              <a:round/>
            </a:ln>
          </a:left>
          <a:right>
            <a:ln w="12700" cap="flat">
              <a:solidFill>
                <a:srgbClr val="272939"/>
              </a:solidFill>
              <a:prstDash val="solid"/>
              <a:round/>
            </a:ln>
          </a:right>
          <a:top>
            <a:ln w="12700" cap="flat">
              <a:solidFill>
                <a:srgbClr val="272939"/>
              </a:solidFill>
              <a:prstDash val="solid"/>
              <a:round/>
            </a:ln>
          </a:top>
          <a:bottom>
            <a:ln w="12700" cap="flat">
              <a:solidFill>
                <a:srgbClr val="272939"/>
              </a:solidFill>
              <a:prstDash val="solid"/>
              <a:round/>
            </a:ln>
          </a:bottom>
          <a:insideH>
            <a:ln w="12700" cap="flat">
              <a:solidFill>
                <a:srgbClr val="272939"/>
              </a:solidFill>
              <a:prstDash val="solid"/>
              <a:round/>
            </a:ln>
          </a:insideH>
          <a:insideV>
            <a:ln w="12700" cap="flat">
              <a:solidFill>
                <a:srgbClr val="272939"/>
              </a:solidFill>
              <a:prstDash val="solid"/>
              <a:round/>
            </a:ln>
          </a:insideV>
        </a:tcBdr>
        <a:fill>
          <a:solidFill>
            <a:srgbClr val="272939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Roboto-Bold"/>
          <a:ea typeface="Roboto-Bold"/>
          <a:cs typeface="Roboto-Bold"/>
        </a:font>
        <a:srgbClr val="272939"/>
      </a:tcTxStyle>
      <a:tcStyle>
        <a:tcBdr>
          <a:left>
            <a:ln w="12700" cap="flat">
              <a:solidFill>
                <a:srgbClr val="272939"/>
              </a:solidFill>
              <a:prstDash val="solid"/>
              <a:round/>
            </a:ln>
          </a:left>
          <a:right>
            <a:ln w="12700" cap="flat">
              <a:solidFill>
                <a:srgbClr val="272939"/>
              </a:solidFill>
              <a:prstDash val="solid"/>
              <a:round/>
            </a:ln>
          </a:right>
          <a:top>
            <a:ln w="12700" cap="flat">
              <a:solidFill>
                <a:srgbClr val="272939"/>
              </a:solidFill>
              <a:prstDash val="solid"/>
              <a:round/>
            </a:ln>
          </a:top>
          <a:bottom>
            <a:ln w="12700" cap="flat">
              <a:solidFill>
                <a:srgbClr val="272939"/>
              </a:solidFill>
              <a:prstDash val="solid"/>
              <a:round/>
            </a:ln>
          </a:bottom>
          <a:insideH>
            <a:ln w="12700" cap="flat">
              <a:solidFill>
                <a:srgbClr val="272939"/>
              </a:solidFill>
              <a:prstDash val="solid"/>
              <a:round/>
            </a:ln>
          </a:insideH>
          <a:insideV>
            <a:ln w="12700" cap="flat">
              <a:solidFill>
                <a:srgbClr val="272939"/>
              </a:solidFill>
              <a:prstDash val="solid"/>
              <a:round/>
            </a:ln>
          </a:insideV>
        </a:tcBdr>
        <a:fill>
          <a:solidFill>
            <a:srgbClr val="272939">
              <a:alpha val="20000"/>
            </a:srgbClr>
          </a:solidFill>
        </a:fill>
      </a:tcStyle>
    </a:firstCol>
    <a:lastRow>
      <a:tcTxStyle b="on" i="off">
        <a:font>
          <a:latin typeface="Roboto-Bold"/>
          <a:ea typeface="Roboto-Bold"/>
          <a:cs typeface="Roboto-Bold"/>
        </a:font>
        <a:srgbClr val="272939"/>
      </a:tcTxStyle>
      <a:tcStyle>
        <a:tcBdr>
          <a:left>
            <a:ln w="12700" cap="flat">
              <a:solidFill>
                <a:srgbClr val="272939"/>
              </a:solidFill>
              <a:prstDash val="solid"/>
              <a:round/>
            </a:ln>
          </a:left>
          <a:right>
            <a:ln w="12700" cap="flat">
              <a:solidFill>
                <a:srgbClr val="272939"/>
              </a:solidFill>
              <a:prstDash val="solid"/>
              <a:round/>
            </a:ln>
          </a:right>
          <a:top>
            <a:ln w="50800" cap="flat">
              <a:solidFill>
                <a:srgbClr val="272939"/>
              </a:solidFill>
              <a:prstDash val="solid"/>
              <a:round/>
            </a:ln>
          </a:top>
          <a:bottom>
            <a:ln w="12700" cap="flat">
              <a:solidFill>
                <a:srgbClr val="272939"/>
              </a:solidFill>
              <a:prstDash val="solid"/>
              <a:round/>
            </a:ln>
          </a:bottom>
          <a:insideH>
            <a:ln w="12700" cap="flat">
              <a:solidFill>
                <a:srgbClr val="272939"/>
              </a:solidFill>
              <a:prstDash val="solid"/>
              <a:round/>
            </a:ln>
          </a:insideH>
          <a:insideV>
            <a:ln w="12700" cap="flat">
              <a:solidFill>
                <a:srgbClr val="272939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Roboto-Bold"/>
          <a:ea typeface="Roboto-Bold"/>
          <a:cs typeface="Roboto-Bold"/>
        </a:font>
        <a:srgbClr val="272939"/>
      </a:tcTxStyle>
      <a:tcStyle>
        <a:tcBdr>
          <a:left>
            <a:ln w="12700" cap="flat">
              <a:solidFill>
                <a:srgbClr val="272939"/>
              </a:solidFill>
              <a:prstDash val="solid"/>
              <a:round/>
            </a:ln>
          </a:left>
          <a:right>
            <a:ln w="12700" cap="flat">
              <a:solidFill>
                <a:srgbClr val="272939"/>
              </a:solidFill>
              <a:prstDash val="solid"/>
              <a:round/>
            </a:ln>
          </a:right>
          <a:top>
            <a:ln w="12700" cap="flat">
              <a:solidFill>
                <a:srgbClr val="272939"/>
              </a:solidFill>
              <a:prstDash val="solid"/>
              <a:round/>
            </a:ln>
          </a:top>
          <a:bottom>
            <a:ln w="25400" cap="flat">
              <a:solidFill>
                <a:srgbClr val="272939"/>
              </a:solidFill>
              <a:prstDash val="solid"/>
              <a:round/>
            </a:ln>
          </a:bottom>
          <a:insideH>
            <a:ln w="12700" cap="flat">
              <a:solidFill>
                <a:srgbClr val="272939"/>
              </a:solidFill>
              <a:prstDash val="solid"/>
              <a:round/>
            </a:ln>
          </a:insideH>
          <a:insideV>
            <a:ln w="12700" cap="flat">
              <a:solidFill>
                <a:srgbClr val="272939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02" y="8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3" name="Shape 37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Roboto-Regular"/>
      </a:defRPr>
    </a:lvl1pPr>
    <a:lvl2pPr indent="228600" latinLnBrk="0">
      <a:defRPr sz="1400">
        <a:latin typeface="+mn-lt"/>
        <a:ea typeface="+mn-ea"/>
        <a:cs typeface="+mn-cs"/>
        <a:sym typeface="Roboto-Regular"/>
      </a:defRPr>
    </a:lvl2pPr>
    <a:lvl3pPr indent="457200" latinLnBrk="0">
      <a:defRPr sz="1400">
        <a:latin typeface="+mn-lt"/>
        <a:ea typeface="+mn-ea"/>
        <a:cs typeface="+mn-cs"/>
        <a:sym typeface="Roboto-Regular"/>
      </a:defRPr>
    </a:lvl3pPr>
    <a:lvl4pPr indent="685800" latinLnBrk="0">
      <a:defRPr sz="1400">
        <a:latin typeface="+mn-lt"/>
        <a:ea typeface="+mn-ea"/>
        <a:cs typeface="+mn-cs"/>
        <a:sym typeface="Roboto-Regular"/>
      </a:defRPr>
    </a:lvl4pPr>
    <a:lvl5pPr indent="914400" latinLnBrk="0">
      <a:defRPr sz="1400">
        <a:latin typeface="+mn-lt"/>
        <a:ea typeface="+mn-ea"/>
        <a:cs typeface="+mn-cs"/>
        <a:sym typeface="Roboto-Regular"/>
      </a:defRPr>
    </a:lvl5pPr>
    <a:lvl6pPr indent="1143000" latinLnBrk="0">
      <a:defRPr sz="1400">
        <a:latin typeface="+mn-lt"/>
        <a:ea typeface="+mn-ea"/>
        <a:cs typeface="+mn-cs"/>
        <a:sym typeface="Roboto-Regular"/>
      </a:defRPr>
    </a:lvl6pPr>
    <a:lvl7pPr indent="1371600" latinLnBrk="0">
      <a:defRPr sz="1400">
        <a:latin typeface="+mn-lt"/>
        <a:ea typeface="+mn-ea"/>
        <a:cs typeface="+mn-cs"/>
        <a:sym typeface="Roboto-Regular"/>
      </a:defRPr>
    </a:lvl7pPr>
    <a:lvl8pPr indent="1600200" latinLnBrk="0">
      <a:defRPr sz="1400">
        <a:latin typeface="+mn-lt"/>
        <a:ea typeface="+mn-ea"/>
        <a:cs typeface="+mn-cs"/>
        <a:sym typeface="Roboto-Regular"/>
      </a:defRPr>
    </a:lvl8pPr>
    <a:lvl9pPr indent="1828800" latinLnBrk="0">
      <a:defRPr sz="1400">
        <a:latin typeface="+mn-lt"/>
        <a:ea typeface="+mn-ea"/>
        <a:cs typeface="+mn-cs"/>
        <a:sym typeface="Roboto-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412" name="Shape 4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dirty="0"/>
              <a:t>Uso do pattern nas </a:t>
            </a:r>
            <a:r>
              <a:rPr dirty="0" err="1"/>
              <a:t>laterais</a:t>
            </a:r>
            <a:r>
              <a:rPr dirty="0"/>
              <a:t> </a:t>
            </a:r>
            <a:r>
              <a:rPr dirty="0" err="1"/>
              <a:t>pode</a:t>
            </a:r>
            <a:r>
              <a:rPr dirty="0"/>
              <a:t> </a:t>
            </a:r>
            <a:r>
              <a:rPr dirty="0" err="1"/>
              <a:t>variar</a:t>
            </a:r>
            <a:r>
              <a:rPr dirty="0"/>
              <a:t>, mas sempre </a:t>
            </a:r>
            <a:r>
              <a:rPr dirty="0" err="1"/>
              <a:t>em</a:t>
            </a:r>
            <a:r>
              <a:rPr dirty="0"/>
              <a:t> cores que </a:t>
            </a:r>
            <a:r>
              <a:rPr dirty="0" err="1"/>
              <a:t>contrastam</a:t>
            </a:r>
            <a:r>
              <a:rPr dirty="0"/>
              <a:t> com o </a:t>
            </a:r>
            <a:r>
              <a:rPr dirty="0" err="1"/>
              <a:t>fundo</a:t>
            </a:r>
            <a:r>
              <a:rPr dirty="0"/>
              <a:t>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4465773" y="4905375"/>
            <a:ext cx="207690" cy="203200"/>
          </a:xfrm>
          <a:prstGeom prst="rect">
            <a:avLst/>
          </a:prstGeom>
        </p:spPr>
        <p:txBody>
          <a:bodyPr/>
          <a:lstStyle>
            <a:lvl1pPr algn="ctr">
              <a:defRPr sz="11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xx%"/>
          <p:cNvSpPr txBox="1">
            <a:spLocks noGrp="1"/>
          </p:cNvSpPr>
          <p:nvPr>
            <p:ph type="title" hasCustomPrompt="1"/>
          </p:nvPr>
        </p:nvSpPr>
        <p:spPr>
          <a:xfrm>
            <a:off x="311698" y="1106125"/>
            <a:ext cx="8520603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xx%</a:t>
            </a:r>
          </a:p>
        </p:txBody>
      </p:sp>
      <p:sp>
        <p:nvSpPr>
          <p:cNvPr id="166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311698" y="3152225"/>
            <a:ext cx="8520603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7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199" name="Nível de Corpo U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0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208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311698" y="1152475"/>
            <a:ext cx="3999903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9" name="Google Shape;136;p22"/>
          <p:cNvSpPr txBox="1">
            <a:spLocks noGrp="1"/>
          </p:cNvSpPr>
          <p:nvPr>
            <p:ph type="body" sz="half" idx="21"/>
          </p:nvPr>
        </p:nvSpPr>
        <p:spPr>
          <a:xfrm>
            <a:off x="4832398" y="1152475"/>
            <a:ext cx="3999903" cy="3416400"/>
          </a:xfrm>
          <a:prstGeom prst="rect">
            <a:avLst/>
          </a:prstGeom>
        </p:spPr>
        <p:txBody>
          <a:bodyPr/>
          <a:lstStyle/>
          <a:p>
            <a:pPr indent="-266700">
              <a:lnSpc>
                <a:spcPct val="100000"/>
              </a:lnSpc>
              <a:spcBef>
                <a:spcPts val="2000"/>
              </a:spcBef>
              <a:buClr>
                <a:srgbClr val="696B6B"/>
              </a:buClr>
              <a:buSzPts val="800"/>
              <a:buChar char="•"/>
              <a:defRPr sz="800" baseline="30000">
                <a:solidFill>
                  <a:srgbClr val="696B6B"/>
                </a:solidFill>
              </a:defRPr>
            </a:pPr>
            <a:endParaRPr/>
          </a:p>
        </p:txBody>
      </p:sp>
      <p:sp>
        <p:nvSpPr>
          <p:cNvPr id="210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218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o do Título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2808003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Texto do Título</a:t>
            </a:r>
          </a:p>
        </p:txBody>
      </p:sp>
      <p:sp>
        <p:nvSpPr>
          <p:cNvPr id="226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11698" y="1389598"/>
            <a:ext cx="2808003" cy="3179403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27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o do Título"/>
          <p:cNvSpPr txBox="1">
            <a:spLocks noGrp="1"/>
          </p:cNvSpPr>
          <p:nvPr>
            <p:ph type="title"/>
          </p:nvPr>
        </p:nvSpPr>
        <p:spPr>
          <a:xfrm>
            <a:off x="490250" y="450148"/>
            <a:ext cx="6367801" cy="4090803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Texto do Título</a:t>
            </a:r>
          </a:p>
        </p:txBody>
      </p:sp>
      <p:sp>
        <p:nvSpPr>
          <p:cNvPr id="235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149;p26"/>
          <p:cNvSpPr/>
          <p:nvPr/>
        </p:nvSpPr>
        <p:spPr>
          <a:xfrm>
            <a:off x="4572000" y="-126"/>
            <a:ext cx="4572000" cy="5143503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3" name="Texto do Título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2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Texto do Título</a:t>
            </a:r>
          </a:p>
        </p:txBody>
      </p:sp>
      <p:sp>
        <p:nvSpPr>
          <p:cNvPr id="244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45" name="Google Shape;152;p26"/>
          <p:cNvSpPr txBox="1">
            <a:spLocks noGrp="1"/>
          </p:cNvSpPr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 indent="-266700">
              <a:lnSpc>
                <a:spcPct val="100000"/>
              </a:lnSpc>
              <a:spcBef>
                <a:spcPts val="2000"/>
              </a:spcBef>
              <a:buClr>
                <a:srgbClr val="696B6B"/>
              </a:buClr>
              <a:buSzPts val="800"/>
              <a:buChar char="•"/>
              <a:defRPr sz="800" baseline="30000">
                <a:solidFill>
                  <a:srgbClr val="696B6B"/>
                </a:solidFill>
              </a:defRPr>
            </a:pPr>
            <a:endParaRPr/>
          </a:p>
        </p:txBody>
      </p:sp>
      <p:sp>
        <p:nvSpPr>
          <p:cNvPr id="246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11698" y="4230575"/>
            <a:ext cx="5998804" cy="605102"/>
          </a:xfrm>
          <a:prstGeom prst="rect">
            <a:avLst/>
          </a:prstGeom>
        </p:spPr>
        <p:txBody>
          <a:bodyPr anchor="ctr"/>
          <a:lstStyle>
            <a:lvl1pPr marL="0" indent="22860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5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xx%"/>
          <p:cNvSpPr txBox="1">
            <a:spLocks noGrp="1"/>
          </p:cNvSpPr>
          <p:nvPr>
            <p:ph type="title" hasCustomPrompt="1"/>
          </p:nvPr>
        </p:nvSpPr>
        <p:spPr>
          <a:xfrm>
            <a:off x="311698" y="1106125"/>
            <a:ext cx="8520603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xx%</a:t>
            </a:r>
          </a:p>
        </p:txBody>
      </p:sp>
      <p:sp>
        <p:nvSpPr>
          <p:cNvPr id="262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311698" y="3152225"/>
            <a:ext cx="8520603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63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" descr="Image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081" y="4747947"/>
            <a:ext cx="843818" cy="190502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exto do Título"/>
          <p:cNvSpPr txBox="1">
            <a:spLocks noGrp="1"/>
          </p:cNvSpPr>
          <p:nvPr>
            <p:ph type="title"/>
          </p:nvPr>
        </p:nvSpPr>
        <p:spPr>
          <a:xfrm>
            <a:off x="311708" y="744573"/>
            <a:ext cx="8520601" cy="2052603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Texto do Título</a:t>
            </a:r>
          </a:p>
        </p:txBody>
      </p:sp>
      <p:sp>
        <p:nvSpPr>
          <p:cNvPr id="278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11698" y="2834125"/>
            <a:ext cx="8520603" cy="792602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79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295" name="Nível de Corpo U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96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304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311698" y="1152475"/>
            <a:ext cx="3999903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305" name="Google Shape;181;p34"/>
          <p:cNvSpPr txBox="1">
            <a:spLocks noGrp="1"/>
          </p:cNvSpPr>
          <p:nvPr>
            <p:ph type="body" sz="half" idx="21"/>
          </p:nvPr>
        </p:nvSpPr>
        <p:spPr>
          <a:xfrm>
            <a:off x="4832398" y="1152475"/>
            <a:ext cx="3999903" cy="3416400"/>
          </a:xfrm>
          <a:prstGeom prst="rect">
            <a:avLst/>
          </a:prstGeom>
        </p:spPr>
        <p:txBody>
          <a:bodyPr/>
          <a:lstStyle/>
          <a:p>
            <a:pPr indent="-266700">
              <a:lnSpc>
                <a:spcPct val="100000"/>
              </a:lnSpc>
              <a:spcBef>
                <a:spcPts val="2000"/>
              </a:spcBef>
              <a:buClr>
                <a:srgbClr val="696B6B"/>
              </a:buClr>
              <a:buSzPts val="800"/>
              <a:buChar char="•"/>
              <a:defRPr sz="800" baseline="30000">
                <a:solidFill>
                  <a:srgbClr val="696B6B"/>
                </a:solidFill>
              </a:defRPr>
            </a:pPr>
            <a:endParaRPr/>
          </a:p>
        </p:txBody>
      </p:sp>
      <p:sp>
        <p:nvSpPr>
          <p:cNvPr id="306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31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Texto do Título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2808003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Texto do Título</a:t>
            </a:r>
          </a:p>
        </p:txBody>
      </p:sp>
      <p:sp>
        <p:nvSpPr>
          <p:cNvPr id="322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11698" y="1389598"/>
            <a:ext cx="2808003" cy="3179403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323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o do Título"/>
          <p:cNvSpPr txBox="1">
            <a:spLocks noGrp="1"/>
          </p:cNvSpPr>
          <p:nvPr>
            <p:ph type="title"/>
          </p:nvPr>
        </p:nvSpPr>
        <p:spPr>
          <a:xfrm>
            <a:off x="490250" y="450148"/>
            <a:ext cx="6367801" cy="4090803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Texto do Título</a:t>
            </a:r>
          </a:p>
        </p:txBody>
      </p:sp>
      <p:sp>
        <p:nvSpPr>
          <p:cNvPr id="331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194;p38"/>
          <p:cNvSpPr/>
          <p:nvPr/>
        </p:nvSpPr>
        <p:spPr>
          <a:xfrm>
            <a:off x="4572000" y="-126"/>
            <a:ext cx="4572000" cy="5143503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9" name="Texto do Título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2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Texto do Título</a:t>
            </a:r>
          </a:p>
        </p:txBody>
      </p:sp>
      <p:sp>
        <p:nvSpPr>
          <p:cNvPr id="34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341" name="Google Shape;197;p38"/>
          <p:cNvSpPr txBox="1">
            <a:spLocks noGrp="1"/>
          </p:cNvSpPr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 indent="-266700">
              <a:lnSpc>
                <a:spcPct val="100000"/>
              </a:lnSpc>
              <a:spcBef>
                <a:spcPts val="2000"/>
              </a:spcBef>
              <a:buClr>
                <a:srgbClr val="696B6B"/>
              </a:buClr>
              <a:buSzPts val="800"/>
              <a:buChar char="•"/>
              <a:defRPr sz="800" baseline="30000">
                <a:solidFill>
                  <a:srgbClr val="696B6B"/>
                </a:solidFill>
              </a:defRPr>
            </a:pPr>
            <a:endParaRPr/>
          </a:p>
        </p:txBody>
      </p:sp>
      <p:sp>
        <p:nvSpPr>
          <p:cNvPr id="342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11698" y="4230575"/>
            <a:ext cx="5998804" cy="605102"/>
          </a:xfrm>
          <a:prstGeom prst="rect">
            <a:avLst/>
          </a:prstGeom>
        </p:spPr>
        <p:txBody>
          <a:bodyPr anchor="ctr"/>
          <a:lstStyle>
            <a:lvl1pPr marL="0" indent="22860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350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xx%"/>
          <p:cNvSpPr txBox="1">
            <a:spLocks noGrp="1"/>
          </p:cNvSpPr>
          <p:nvPr>
            <p:ph type="title" hasCustomPrompt="1"/>
          </p:nvPr>
        </p:nvSpPr>
        <p:spPr>
          <a:xfrm>
            <a:off x="311698" y="1106125"/>
            <a:ext cx="8520603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xx%</a:t>
            </a:r>
          </a:p>
        </p:txBody>
      </p:sp>
      <p:sp>
        <p:nvSpPr>
          <p:cNvPr id="358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311698" y="3152225"/>
            <a:ext cx="8520603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359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103" name="Nível de Corpo U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0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112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311698" y="1152475"/>
            <a:ext cx="3999903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13" name="Google Shape;91;p10"/>
          <p:cNvSpPr txBox="1">
            <a:spLocks noGrp="1"/>
          </p:cNvSpPr>
          <p:nvPr>
            <p:ph type="body" sz="half" idx="21"/>
          </p:nvPr>
        </p:nvSpPr>
        <p:spPr>
          <a:xfrm>
            <a:off x="4832398" y="1152475"/>
            <a:ext cx="3999903" cy="3416400"/>
          </a:xfrm>
          <a:prstGeom prst="rect">
            <a:avLst/>
          </a:prstGeom>
        </p:spPr>
        <p:txBody>
          <a:bodyPr/>
          <a:lstStyle/>
          <a:p>
            <a:pPr indent="-266700">
              <a:lnSpc>
                <a:spcPct val="100000"/>
              </a:lnSpc>
              <a:spcBef>
                <a:spcPts val="2000"/>
              </a:spcBef>
              <a:buClr>
                <a:srgbClr val="696B6B"/>
              </a:buClr>
              <a:buSzPts val="800"/>
              <a:buChar char="•"/>
              <a:defRPr sz="800" baseline="30000">
                <a:solidFill>
                  <a:srgbClr val="696B6B"/>
                </a:solidFill>
              </a:defRPr>
            </a:pPr>
            <a:endParaRPr/>
          </a:p>
        </p:txBody>
      </p:sp>
      <p:sp>
        <p:nvSpPr>
          <p:cNvPr id="11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122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o do Título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2808003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Texto do Título</a:t>
            </a:r>
          </a:p>
        </p:txBody>
      </p:sp>
      <p:sp>
        <p:nvSpPr>
          <p:cNvPr id="13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11698" y="1389598"/>
            <a:ext cx="2808003" cy="3179403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31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o do Título"/>
          <p:cNvSpPr txBox="1">
            <a:spLocks noGrp="1"/>
          </p:cNvSpPr>
          <p:nvPr>
            <p:ph type="title"/>
          </p:nvPr>
        </p:nvSpPr>
        <p:spPr>
          <a:xfrm>
            <a:off x="490250" y="450148"/>
            <a:ext cx="6367801" cy="4090803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Texto do Título</a:t>
            </a:r>
          </a:p>
        </p:txBody>
      </p:sp>
      <p:sp>
        <p:nvSpPr>
          <p:cNvPr id="139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04;p14"/>
          <p:cNvSpPr/>
          <p:nvPr/>
        </p:nvSpPr>
        <p:spPr>
          <a:xfrm>
            <a:off x="4572000" y="-126"/>
            <a:ext cx="4572000" cy="5143503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7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7" name="Texto do Título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2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Texto do Título</a:t>
            </a:r>
          </a:p>
        </p:txBody>
      </p:sp>
      <p:sp>
        <p:nvSpPr>
          <p:cNvPr id="148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9" name="Google Shape;107;p14"/>
          <p:cNvSpPr txBox="1">
            <a:spLocks noGrp="1"/>
          </p:cNvSpPr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 indent="-266700">
              <a:lnSpc>
                <a:spcPct val="100000"/>
              </a:lnSpc>
              <a:spcBef>
                <a:spcPts val="2000"/>
              </a:spcBef>
              <a:buClr>
                <a:srgbClr val="696B6B"/>
              </a:buClr>
              <a:buSzPts val="800"/>
              <a:buChar char="•"/>
              <a:defRPr sz="800" baseline="30000">
                <a:solidFill>
                  <a:srgbClr val="696B6B"/>
                </a:solidFill>
              </a:defRPr>
            </a:pPr>
            <a:endParaRPr/>
          </a:p>
        </p:txBody>
      </p:sp>
      <p:sp>
        <p:nvSpPr>
          <p:cNvPr id="150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311698" y="4230575"/>
            <a:ext cx="5998804" cy="605102"/>
          </a:xfrm>
          <a:prstGeom prst="rect">
            <a:avLst/>
          </a:prstGeom>
        </p:spPr>
        <p:txBody>
          <a:bodyPr anchor="ctr"/>
          <a:lstStyle>
            <a:lvl1pPr marL="0" indent="22860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8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682984" y="4698742"/>
            <a:ext cx="338176" cy="322549"/>
          </a:xfrm>
          <a:prstGeom prst="rect">
            <a:avLst/>
          </a:prstGeom>
        </p:spPr>
        <p:txBody>
          <a:bodyPr lIns="91423" tIns="91423" rIns="91423" bIns="91423" anchor="ctr"/>
          <a:lstStyle>
            <a:lvl1pPr>
              <a:defRPr>
                <a:solidFill>
                  <a:srgbClr val="595959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311698" y="445025"/>
            <a:ext cx="8520603" cy="57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>
            <a:normAutofit/>
          </a:bodyPr>
          <a:lstStyle/>
          <a:p>
            <a:r>
              <a:t>Texto do Título</a:t>
            </a:r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311698" y="1152475"/>
            <a:ext cx="8520603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>
            <a:normAutofit/>
          </a:bodyPr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pic>
        <p:nvPicPr>
          <p:cNvPr id="4" name="Imagem" descr="Imagem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8082081" y="4747947"/>
            <a:ext cx="843819" cy="19050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8744410" y="188558"/>
            <a:ext cx="193428" cy="177801"/>
          </a:xfrm>
          <a:prstGeom prst="rect">
            <a:avLst/>
          </a:prstGeom>
          <a:ln w="12700">
            <a:miter lim="400000"/>
          </a:ln>
        </p:spPr>
        <p:txBody>
          <a:bodyPr wrap="none" lIns="19050" tIns="19050" rIns="19050" bIns="19050">
            <a:spAutoFit/>
          </a:bodyPr>
          <a:lstStyle>
            <a:lvl1pPr algn="r">
              <a:defRPr sz="1000">
                <a:solidFill>
                  <a:srgbClr val="292B3A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5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83" r:id="rId28"/>
    <p:sldLayoutId id="2147483684" r:id="rId29"/>
    <p:sldLayoutId id="2147483685" r:id="rId30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Roboto-Regular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Roboto-Regular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Roboto-Regular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Roboto-Regular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Roboto-Regular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Roboto-Regular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Roboto-Regular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Roboto-Regular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Roboto-Regular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1800"/>
        <a:buFont typeface="Roboto-Regular"/>
        <a:buChar char="●"/>
        <a:tabLst/>
        <a:defRPr sz="1800" b="0" i="0" u="none" strike="noStrike" cap="none" spc="0" baseline="0">
          <a:solidFill>
            <a:srgbClr val="595959"/>
          </a:solidFill>
          <a:uFillTx/>
          <a:latin typeface="+mn-lt"/>
          <a:ea typeface="+mn-ea"/>
          <a:cs typeface="+mn-cs"/>
          <a:sym typeface="Roboto-Regular"/>
        </a:defRPr>
      </a:lvl1pPr>
      <a:lvl2pPr marL="1005114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1800"/>
        <a:buFont typeface="Roboto-Regular"/>
        <a:buChar char="○"/>
        <a:tabLst/>
        <a:defRPr sz="1800" b="0" i="0" u="none" strike="noStrike" cap="none" spc="0" baseline="0">
          <a:solidFill>
            <a:srgbClr val="595959"/>
          </a:solidFill>
          <a:uFillTx/>
          <a:latin typeface="+mn-lt"/>
          <a:ea typeface="+mn-ea"/>
          <a:cs typeface="+mn-cs"/>
          <a:sym typeface="Roboto-Regular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1800"/>
        <a:buFont typeface="Roboto-Regular"/>
        <a:buChar char="■"/>
        <a:tabLst/>
        <a:defRPr sz="1800" b="0" i="0" u="none" strike="noStrike" cap="none" spc="0" baseline="0">
          <a:solidFill>
            <a:srgbClr val="595959"/>
          </a:solidFill>
          <a:uFillTx/>
          <a:latin typeface="+mn-lt"/>
          <a:ea typeface="+mn-ea"/>
          <a:cs typeface="+mn-cs"/>
          <a:sym typeface="Roboto-Regular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1800"/>
        <a:buFont typeface="Roboto-Regular"/>
        <a:buChar char="●"/>
        <a:tabLst/>
        <a:defRPr sz="1800" b="0" i="0" u="none" strike="noStrike" cap="none" spc="0" baseline="0">
          <a:solidFill>
            <a:srgbClr val="595959"/>
          </a:solidFill>
          <a:uFillTx/>
          <a:latin typeface="+mn-lt"/>
          <a:ea typeface="+mn-ea"/>
          <a:cs typeface="+mn-cs"/>
          <a:sym typeface="Roboto-Regular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1800"/>
        <a:buFont typeface="Roboto-Regular"/>
        <a:buChar char="○"/>
        <a:tabLst/>
        <a:defRPr sz="1800" b="0" i="0" u="none" strike="noStrike" cap="none" spc="0" baseline="0">
          <a:solidFill>
            <a:srgbClr val="595959"/>
          </a:solidFill>
          <a:uFillTx/>
          <a:latin typeface="+mn-lt"/>
          <a:ea typeface="+mn-ea"/>
          <a:cs typeface="+mn-cs"/>
          <a:sym typeface="Roboto-Regular"/>
        </a:defRPr>
      </a:lvl5pPr>
      <a:lvl6pPr marL="3076575" marR="0" indent="-60007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1800"/>
        <a:buFont typeface="Roboto-Regular"/>
        <a:buChar char="•"/>
        <a:tabLst/>
        <a:defRPr sz="1800" b="0" i="0" u="none" strike="noStrike" cap="none" spc="0" baseline="0">
          <a:solidFill>
            <a:srgbClr val="595959"/>
          </a:solidFill>
          <a:uFillTx/>
          <a:latin typeface="+mn-lt"/>
          <a:ea typeface="+mn-ea"/>
          <a:cs typeface="+mn-cs"/>
          <a:sym typeface="Roboto-Regular"/>
        </a:defRPr>
      </a:lvl6pPr>
      <a:lvl7pPr marL="3533775" marR="0" indent="-60007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1800"/>
        <a:buFont typeface="Roboto-Regular"/>
        <a:buChar char="•"/>
        <a:tabLst/>
        <a:defRPr sz="1800" b="0" i="0" u="none" strike="noStrike" cap="none" spc="0" baseline="0">
          <a:solidFill>
            <a:srgbClr val="595959"/>
          </a:solidFill>
          <a:uFillTx/>
          <a:latin typeface="+mn-lt"/>
          <a:ea typeface="+mn-ea"/>
          <a:cs typeface="+mn-cs"/>
          <a:sym typeface="Roboto-Regular"/>
        </a:defRPr>
      </a:lvl7pPr>
      <a:lvl8pPr marL="3990975" marR="0" indent="-60007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1800"/>
        <a:buFont typeface="Roboto-Regular"/>
        <a:buChar char="•"/>
        <a:tabLst/>
        <a:defRPr sz="1800" b="0" i="0" u="none" strike="noStrike" cap="none" spc="0" baseline="0">
          <a:solidFill>
            <a:srgbClr val="595959"/>
          </a:solidFill>
          <a:uFillTx/>
          <a:latin typeface="+mn-lt"/>
          <a:ea typeface="+mn-ea"/>
          <a:cs typeface="+mn-cs"/>
          <a:sym typeface="Roboto-Regular"/>
        </a:defRPr>
      </a:lvl8pPr>
      <a:lvl9pPr marL="4448175" marR="0" indent="-600075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1800"/>
        <a:buFont typeface="Roboto-Regular"/>
        <a:buChar char="•"/>
        <a:tabLst/>
        <a:defRPr sz="1800" b="0" i="0" u="none" strike="noStrike" cap="none" spc="0" baseline="0">
          <a:solidFill>
            <a:srgbClr val="595959"/>
          </a:solidFill>
          <a:uFillTx/>
          <a:latin typeface="+mn-lt"/>
          <a:ea typeface="+mn-ea"/>
          <a:cs typeface="+mn-cs"/>
          <a:sym typeface="Roboto-Regular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-Regular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-Regular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-Regular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-Regular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-Regular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-Regular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-Regular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-Regular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hyperlink" Target="https://developers.google.com/tag-manager/devguide?hl=pt-br#adding-data-layer-variables-to-a-pag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Imagem" descr="Image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498207">
            <a:off x="5844385" y="-565996"/>
            <a:ext cx="5511318" cy="3393721"/>
          </a:xfrm>
          <a:prstGeom prst="rect">
            <a:avLst/>
          </a:prstGeom>
          <a:ln w="12700">
            <a:miter lim="400000"/>
          </a:ln>
        </p:spPr>
      </p:pic>
      <p:sp>
        <p:nvSpPr>
          <p:cNvPr id="408" name="CaixaDeTexto 12"/>
          <p:cNvSpPr txBox="1"/>
          <p:nvPr/>
        </p:nvSpPr>
        <p:spPr>
          <a:xfrm>
            <a:off x="508837" y="2411071"/>
            <a:ext cx="6325100" cy="523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3600" spc="540">
                <a:solidFill>
                  <a:srgbClr val="722067"/>
                </a:solidFill>
              </a:defRPr>
            </a:lvl1pPr>
          </a:lstStyle>
          <a:p>
            <a:r>
              <a:rPr lang="pt-BR" sz="2800" dirty="0"/>
              <a:t>Ações de formulário-</a:t>
            </a:r>
            <a:r>
              <a:rPr lang="pt-BR" sz="2800" dirty="0" err="1"/>
              <a:t>Tags</a:t>
            </a:r>
            <a:endParaRPr sz="2800" dirty="0"/>
          </a:p>
        </p:txBody>
      </p:sp>
      <p:pic>
        <p:nvPicPr>
          <p:cNvPr id="409" name="Imagem" descr="Image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45150">
            <a:off x="3096697" y="2542089"/>
            <a:ext cx="8551359" cy="57288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10" name="Imagem" descr="Imagem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511" y="4518790"/>
            <a:ext cx="1082845" cy="2444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Número do Slide"/>
          <p:cNvSpPr txBox="1">
            <a:spLocks noGrp="1"/>
          </p:cNvSpPr>
          <p:nvPr>
            <p:ph type="sldNum" sz="quarter" idx="4294967295"/>
          </p:nvPr>
        </p:nvSpPr>
        <p:spPr>
          <a:xfrm>
            <a:off x="8744410" y="188558"/>
            <a:ext cx="193428" cy="1778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 dirty="0"/>
          </a:p>
        </p:txBody>
      </p:sp>
      <p:sp>
        <p:nvSpPr>
          <p:cNvPr id="477" name="Google Shape;334;p51"/>
          <p:cNvSpPr txBox="1"/>
          <p:nvPr/>
        </p:nvSpPr>
        <p:spPr>
          <a:xfrm>
            <a:off x="705516" y="956967"/>
            <a:ext cx="5349713" cy="337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>
              <a:lnSpc>
                <a:spcPct val="80000"/>
              </a:lnSpc>
              <a:defRPr sz="2400" b="1">
                <a:solidFill>
                  <a:srgbClr val="722067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rPr lang="pt-BR" dirty="0" err="1"/>
              <a:t>Tags</a:t>
            </a:r>
            <a:r>
              <a:rPr lang="pt-BR" dirty="0"/>
              <a:t> de conversão Home/Blog/B2B</a:t>
            </a:r>
            <a:endParaRPr dirty="0"/>
          </a:p>
        </p:txBody>
      </p:sp>
      <p:sp>
        <p:nvSpPr>
          <p:cNvPr id="478" name="Google Shape;349;p53"/>
          <p:cNvSpPr txBox="1"/>
          <p:nvPr/>
        </p:nvSpPr>
        <p:spPr>
          <a:xfrm>
            <a:off x="738848" y="1396941"/>
            <a:ext cx="8005562" cy="2227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r>
              <a:rPr lang="pt-BR" sz="1600" b="1" dirty="0">
                <a:latin typeface="+mn-lt"/>
              </a:rPr>
              <a:t>Há algum tempo  buscamos formas de aumentar a precisão dos acionadores de </a:t>
            </a:r>
            <a:r>
              <a:rPr lang="pt-BR" sz="1600" b="1" dirty="0" err="1">
                <a:latin typeface="+mn-lt"/>
              </a:rPr>
              <a:t>tags</a:t>
            </a:r>
            <a:r>
              <a:rPr lang="pt-BR" sz="1600" b="1" dirty="0">
                <a:latin typeface="+mn-lt"/>
              </a:rPr>
              <a:t> nos nossos formulários dos sites.</a:t>
            </a:r>
          </a:p>
          <a:p>
            <a:endParaRPr lang="pt-BR" sz="1600" b="1" dirty="0">
              <a:latin typeface="+mn-lt"/>
            </a:endParaRPr>
          </a:p>
          <a:p>
            <a:r>
              <a:rPr lang="pt-BR" sz="1600" b="1" dirty="0">
                <a:latin typeface="+mn-lt"/>
              </a:rPr>
              <a:t>Em nossos experimentos identificamos que os acionadores de visibilidade de elemento possuem alta taxa de precisão quando usados junto a mensagem de sucesso dos formulários, disparando a </a:t>
            </a:r>
            <a:r>
              <a:rPr lang="pt-BR" sz="1600" b="1" dirty="0" err="1">
                <a:latin typeface="+mn-lt"/>
              </a:rPr>
              <a:t>tag</a:t>
            </a:r>
            <a:r>
              <a:rPr lang="pt-BR" sz="1600" b="1" dirty="0">
                <a:latin typeface="+mn-lt"/>
              </a:rPr>
              <a:t> quando a mesma é exibida na tela ao usuário. Esse método trabalha com seletor CSS, não havendo a necessidade de criação de Ids de elemento.</a:t>
            </a:r>
          </a:p>
          <a:p>
            <a:endParaRPr lang="pt-BR" sz="1600" b="1" dirty="0">
              <a:latin typeface="+mn-lt"/>
            </a:endParaRPr>
          </a:p>
          <a:p>
            <a:r>
              <a:rPr lang="pt-BR" sz="1600" b="1" dirty="0">
                <a:latin typeface="+mn-lt"/>
              </a:rPr>
              <a:t>Por esses motivos esses acionadores foram escolhidos para as </a:t>
            </a:r>
            <a:r>
              <a:rPr lang="pt-BR" sz="1600" b="1" dirty="0" err="1">
                <a:latin typeface="+mn-lt"/>
              </a:rPr>
              <a:t>tags</a:t>
            </a:r>
            <a:r>
              <a:rPr lang="pt-BR" sz="1600" b="1" dirty="0">
                <a:latin typeface="+mn-lt"/>
              </a:rPr>
              <a:t> de conversão do site novo.</a:t>
            </a:r>
          </a:p>
          <a:p>
            <a:endParaRPr lang="pt-BR" sz="1600" b="1" dirty="0">
              <a:latin typeface="+mn-lt"/>
            </a:endParaRPr>
          </a:p>
          <a:p>
            <a:endParaRPr lang="pt-BR" sz="1600" b="1" dirty="0">
              <a:latin typeface="+mn-lt"/>
            </a:endParaRPr>
          </a:p>
        </p:txBody>
      </p:sp>
      <p:pic>
        <p:nvPicPr>
          <p:cNvPr id="479" name="Imagem" descr="Image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275198">
            <a:off x="-2570329" y="-4215421"/>
            <a:ext cx="8551359" cy="5728883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Google Shape;703;p71"/>
          <p:cNvSpPr txBox="1"/>
          <p:nvPr/>
        </p:nvSpPr>
        <p:spPr>
          <a:xfrm>
            <a:off x="2742619" y="3051169"/>
            <a:ext cx="134881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 algn="ctr">
              <a:defRPr sz="1000" b="1">
                <a:solidFill>
                  <a:srgbClr val="FFFFFF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t>TÓPICO #2</a:t>
            </a:r>
          </a:p>
        </p:txBody>
      </p:sp>
      <p:sp>
        <p:nvSpPr>
          <p:cNvPr id="488" name="Google Shape;703;p71"/>
          <p:cNvSpPr txBox="1"/>
          <p:nvPr/>
        </p:nvSpPr>
        <p:spPr>
          <a:xfrm>
            <a:off x="4673584" y="3051169"/>
            <a:ext cx="134881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 algn="ctr">
              <a:defRPr sz="1000" b="1">
                <a:solidFill>
                  <a:srgbClr val="FFFFFF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t>TÓPICO #3</a:t>
            </a:r>
          </a:p>
        </p:txBody>
      </p:sp>
      <p:sp>
        <p:nvSpPr>
          <p:cNvPr id="489" name="Google Shape;704;p71"/>
          <p:cNvSpPr txBox="1"/>
          <p:nvPr/>
        </p:nvSpPr>
        <p:spPr>
          <a:xfrm>
            <a:off x="4643416" y="3325400"/>
            <a:ext cx="140914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t>Lorem ipsum dolor sit adipiscing elit, sed diam nonummy nibh euismod volutpat. Ut wisi enim </a:t>
            </a:r>
          </a:p>
        </p:txBody>
      </p:sp>
      <p:sp>
        <p:nvSpPr>
          <p:cNvPr id="490" name="Google Shape;703;p71"/>
          <p:cNvSpPr txBox="1"/>
          <p:nvPr/>
        </p:nvSpPr>
        <p:spPr>
          <a:xfrm>
            <a:off x="6531843" y="3051169"/>
            <a:ext cx="134881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 algn="ctr">
              <a:defRPr sz="1000" b="1">
                <a:solidFill>
                  <a:srgbClr val="FFFFFF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t>TÓPICO #4</a:t>
            </a:r>
          </a:p>
        </p:txBody>
      </p:sp>
      <p:sp>
        <p:nvSpPr>
          <p:cNvPr id="491" name="Google Shape;704;p71"/>
          <p:cNvSpPr txBox="1"/>
          <p:nvPr/>
        </p:nvSpPr>
        <p:spPr>
          <a:xfrm>
            <a:off x="6501676" y="3325400"/>
            <a:ext cx="140914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t>Lorem ipsum dolor sit adipiscing elit, sed diam nonummy nibh euismod volutpat. Ut wisi enim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F42AB50-19E7-4A1B-9665-0929E58F8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56" y="3446642"/>
            <a:ext cx="3079354" cy="1479781"/>
          </a:xfrm>
          <a:prstGeom prst="rect">
            <a:avLst/>
          </a:prstGeom>
        </p:spPr>
      </p:pic>
      <p:sp>
        <p:nvSpPr>
          <p:cNvPr id="20" name="Google Shape;349;p53">
            <a:extLst>
              <a:ext uri="{FF2B5EF4-FFF2-40B4-BE49-F238E27FC236}">
                <a16:creationId xmlns:a16="http://schemas.microsoft.com/office/drawing/2014/main" id="{E6DF07B3-DC27-46C0-BA4F-54098A2EA342}"/>
              </a:ext>
            </a:extLst>
          </p:cNvPr>
          <p:cNvSpPr txBox="1"/>
          <p:nvPr/>
        </p:nvSpPr>
        <p:spPr>
          <a:xfrm>
            <a:off x="1909034" y="3194874"/>
            <a:ext cx="630473" cy="503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r>
              <a:rPr lang="pt-BR" sz="1600" b="1" u="sng" dirty="0">
                <a:latin typeface="+mn-lt"/>
              </a:rPr>
              <a:t>B2B</a:t>
            </a:r>
          </a:p>
          <a:p>
            <a:endParaRPr lang="pt-BR" sz="1600" b="1" u="sng" dirty="0">
              <a:latin typeface="+mn-lt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7512024-AA01-4FDC-B4D4-51A44A3E1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6502" y="3402781"/>
            <a:ext cx="4438650" cy="1104900"/>
          </a:xfrm>
          <a:prstGeom prst="rect">
            <a:avLst/>
          </a:prstGeom>
        </p:spPr>
      </p:pic>
      <p:sp>
        <p:nvSpPr>
          <p:cNvPr id="23" name="Google Shape;349;p53">
            <a:extLst>
              <a:ext uri="{FF2B5EF4-FFF2-40B4-BE49-F238E27FC236}">
                <a16:creationId xmlns:a16="http://schemas.microsoft.com/office/drawing/2014/main" id="{1ED8B8FF-8020-4777-ABB4-B60B1AA17E90}"/>
              </a:ext>
            </a:extLst>
          </p:cNvPr>
          <p:cNvSpPr txBox="1"/>
          <p:nvPr/>
        </p:nvSpPr>
        <p:spPr>
          <a:xfrm>
            <a:off x="5714681" y="3228970"/>
            <a:ext cx="1291136" cy="503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r>
              <a:rPr lang="pt-BR" sz="1600" b="1" u="sng" dirty="0">
                <a:latin typeface="+mn-lt"/>
              </a:rPr>
              <a:t>Newsletters</a:t>
            </a:r>
          </a:p>
          <a:p>
            <a:endParaRPr lang="pt-BR" sz="1600" b="1" u="sng" dirty="0">
              <a:latin typeface="+mn-lt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Número do Slide"/>
          <p:cNvSpPr txBox="1">
            <a:spLocks noGrp="1"/>
          </p:cNvSpPr>
          <p:nvPr>
            <p:ph type="sldNum" sz="quarter" idx="4294967295"/>
          </p:nvPr>
        </p:nvSpPr>
        <p:spPr>
          <a:xfrm>
            <a:off x="8744410" y="188558"/>
            <a:ext cx="193428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 dirty="0"/>
          </a:p>
        </p:txBody>
      </p:sp>
      <p:sp>
        <p:nvSpPr>
          <p:cNvPr id="477" name="Google Shape;334;p51"/>
          <p:cNvSpPr txBox="1"/>
          <p:nvPr/>
        </p:nvSpPr>
        <p:spPr>
          <a:xfrm>
            <a:off x="705516" y="956967"/>
            <a:ext cx="8184102" cy="337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>
              <a:lnSpc>
                <a:spcPct val="80000"/>
              </a:lnSpc>
              <a:defRPr sz="2400" b="1">
                <a:solidFill>
                  <a:srgbClr val="722067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rPr lang="pt-BR" dirty="0" err="1"/>
              <a:t>Tags</a:t>
            </a:r>
            <a:r>
              <a:rPr lang="pt-BR" dirty="0"/>
              <a:t> de conversão Marketplace – Problema segmentação</a:t>
            </a:r>
            <a:endParaRPr dirty="0"/>
          </a:p>
        </p:txBody>
      </p:sp>
      <p:pic>
        <p:nvPicPr>
          <p:cNvPr id="479" name="Imagem" descr="Image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275198">
            <a:off x="-2570329" y="-4215421"/>
            <a:ext cx="8551359" cy="5728883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Google Shape;703;p71"/>
          <p:cNvSpPr txBox="1"/>
          <p:nvPr/>
        </p:nvSpPr>
        <p:spPr>
          <a:xfrm>
            <a:off x="2742619" y="3051169"/>
            <a:ext cx="134881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 anchor="ctr">
            <a:spAutoFit/>
          </a:bodyPr>
          <a:lstStyle>
            <a:lvl1pPr algn="ctr">
              <a:defRPr sz="1000" b="1">
                <a:solidFill>
                  <a:srgbClr val="FFFFFF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t>TÓPICO #2</a:t>
            </a:r>
          </a:p>
        </p:txBody>
      </p:sp>
      <p:sp>
        <p:nvSpPr>
          <p:cNvPr id="488" name="Google Shape;703;p71"/>
          <p:cNvSpPr txBox="1"/>
          <p:nvPr/>
        </p:nvSpPr>
        <p:spPr>
          <a:xfrm>
            <a:off x="4673584" y="3051169"/>
            <a:ext cx="134881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 anchor="ctr">
            <a:spAutoFit/>
          </a:bodyPr>
          <a:lstStyle>
            <a:lvl1pPr algn="ctr">
              <a:defRPr sz="1000" b="1">
                <a:solidFill>
                  <a:srgbClr val="FFFFFF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t>TÓPICO #3</a:t>
            </a:r>
          </a:p>
        </p:txBody>
      </p:sp>
      <p:sp>
        <p:nvSpPr>
          <p:cNvPr id="489" name="Google Shape;704;p71"/>
          <p:cNvSpPr txBox="1"/>
          <p:nvPr/>
        </p:nvSpPr>
        <p:spPr>
          <a:xfrm>
            <a:off x="4643416" y="3325400"/>
            <a:ext cx="140914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t>Lorem ipsum dolor sit adipiscing elit, sed diam nonummy nibh euismod volutpat. Ut wisi enim </a:t>
            </a:r>
          </a:p>
        </p:txBody>
      </p:sp>
      <p:sp>
        <p:nvSpPr>
          <p:cNvPr id="490" name="Google Shape;703;p71"/>
          <p:cNvSpPr txBox="1"/>
          <p:nvPr/>
        </p:nvSpPr>
        <p:spPr>
          <a:xfrm>
            <a:off x="6531843" y="3051169"/>
            <a:ext cx="134881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 anchor="ctr">
            <a:spAutoFit/>
          </a:bodyPr>
          <a:lstStyle>
            <a:lvl1pPr algn="ctr">
              <a:defRPr sz="1000" b="1">
                <a:solidFill>
                  <a:srgbClr val="FFFFFF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t>TÓPICO #4</a:t>
            </a:r>
          </a:p>
        </p:txBody>
      </p:sp>
      <p:sp>
        <p:nvSpPr>
          <p:cNvPr id="491" name="Google Shape;704;p71"/>
          <p:cNvSpPr txBox="1"/>
          <p:nvPr/>
        </p:nvSpPr>
        <p:spPr>
          <a:xfrm>
            <a:off x="6501676" y="3325400"/>
            <a:ext cx="140914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t>Lorem ipsum dolor sit adipiscing elit, sed diam nonummy nibh euismod volutpat. Ut wisi enim </a:t>
            </a:r>
          </a:p>
        </p:txBody>
      </p:sp>
      <p:sp>
        <p:nvSpPr>
          <p:cNvPr id="15" name="Google Shape;349;p53">
            <a:extLst>
              <a:ext uri="{FF2B5EF4-FFF2-40B4-BE49-F238E27FC236}">
                <a16:creationId xmlns:a16="http://schemas.microsoft.com/office/drawing/2014/main" id="{B8618C6D-3BC4-470A-91D7-8D95DFFFDE7E}"/>
              </a:ext>
            </a:extLst>
          </p:cNvPr>
          <p:cNvSpPr txBox="1"/>
          <p:nvPr/>
        </p:nvSpPr>
        <p:spPr>
          <a:xfrm>
            <a:off x="471008" y="1457862"/>
            <a:ext cx="8005562" cy="995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r>
              <a:rPr lang="pt-BR" sz="1600" b="1" dirty="0">
                <a:latin typeface="+mn-lt"/>
              </a:rPr>
              <a:t>O formulário do site de procedimentos é usado para cirurgias e exames, e uma primeira dificuldade foi ajustar a </a:t>
            </a:r>
            <a:r>
              <a:rPr lang="pt-BR" sz="1600" b="1" dirty="0" err="1">
                <a:latin typeface="+mn-lt"/>
              </a:rPr>
              <a:t>tag</a:t>
            </a:r>
            <a:r>
              <a:rPr lang="pt-BR" sz="1600" b="1" dirty="0">
                <a:latin typeface="+mn-lt"/>
              </a:rPr>
              <a:t> para segmentar os acionamentos por produto. Para isso criamos uma condição que usa a URL de referência ao disparo, ou seja, a página que o usuário estava antes de enviar o formulário. </a:t>
            </a:r>
          </a:p>
          <a:p>
            <a:endParaRPr lang="pt-BR" sz="1600" b="1" dirty="0">
              <a:latin typeface="+mn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224A975-A135-407C-8AA3-E0625D002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72" y="2343709"/>
            <a:ext cx="8405152" cy="817592"/>
          </a:xfrm>
          <a:prstGeom prst="rect">
            <a:avLst/>
          </a:prstGeom>
        </p:spPr>
      </p:pic>
      <p:sp>
        <p:nvSpPr>
          <p:cNvPr id="18" name="Google Shape;349;p53">
            <a:extLst>
              <a:ext uri="{FF2B5EF4-FFF2-40B4-BE49-F238E27FC236}">
                <a16:creationId xmlns:a16="http://schemas.microsoft.com/office/drawing/2014/main" id="{987A8D25-8DD6-49DF-86AC-234EB5A0DB73}"/>
              </a:ext>
            </a:extLst>
          </p:cNvPr>
          <p:cNvSpPr txBox="1"/>
          <p:nvPr/>
        </p:nvSpPr>
        <p:spPr>
          <a:xfrm>
            <a:off x="471008" y="3314016"/>
            <a:ext cx="8005562" cy="1488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r>
              <a:rPr lang="pt-BR" sz="1600" b="1" u="sng" dirty="0">
                <a:latin typeface="+mn-lt"/>
              </a:rPr>
              <a:t>Encontramos dois problemas nesse sentido:</a:t>
            </a:r>
          </a:p>
          <a:p>
            <a:endParaRPr lang="pt-BR" sz="1600" b="1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>
                <a:latin typeface="+mn-lt"/>
              </a:rPr>
              <a:t>O formulário pode ser acessado diretamente da página de buscas, gerando um ponto cego para a </a:t>
            </a:r>
            <a:r>
              <a:rPr lang="pt-BR" sz="1600" b="1" dirty="0" err="1">
                <a:latin typeface="+mn-lt"/>
              </a:rPr>
              <a:t>tag</a:t>
            </a:r>
            <a:r>
              <a:rPr lang="pt-BR" sz="1600" b="1" dirty="0">
                <a:latin typeface="+mn-lt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b="1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>
                <a:latin typeface="+mn-lt"/>
              </a:rPr>
              <a:t>Em um caso onde o usuário salva o link do formulário para preenchimento posterior, acessando diretamente o </a:t>
            </a:r>
            <a:r>
              <a:rPr lang="pt-BR" sz="1600" b="1" dirty="0" err="1">
                <a:latin typeface="+mn-lt"/>
              </a:rPr>
              <a:t>form</a:t>
            </a:r>
            <a:r>
              <a:rPr lang="pt-BR" sz="1600" b="1" dirty="0">
                <a:latin typeface="+mn-lt"/>
              </a:rPr>
              <a:t>, a </a:t>
            </a:r>
            <a:r>
              <a:rPr lang="pt-BR" sz="1600" b="1" dirty="0" err="1">
                <a:latin typeface="+mn-lt"/>
              </a:rPr>
              <a:t>tag</a:t>
            </a:r>
            <a:r>
              <a:rPr lang="pt-BR" sz="1600" b="1" dirty="0">
                <a:latin typeface="+mn-lt"/>
              </a:rPr>
              <a:t> também não será acionada, pois não terá a condição de referência satisfeita. </a:t>
            </a:r>
          </a:p>
        </p:txBody>
      </p:sp>
      <p:pic>
        <p:nvPicPr>
          <p:cNvPr id="6" name="Gráfico 5" descr="Fechar com preenchimento sólido">
            <a:extLst>
              <a:ext uri="{FF2B5EF4-FFF2-40B4-BE49-F238E27FC236}">
                <a16:creationId xmlns:a16="http://schemas.microsoft.com/office/drawing/2014/main" id="{A955CDAF-7C28-4653-B122-58F9470252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23455" y="1859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51110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Número do Slide"/>
          <p:cNvSpPr txBox="1">
            <a:spLocks noGrp="1"/>
          </p:cNvSpPr>
          <p:nvPr>
            <p:ph type="sldNum" sz="quarter" idx="4294967295"/>
          </p:nvPr>
        </p:nvSpPr>
        <p:spPr>
          <a:xfrm>
            <a:off x="8744410" y="188558"/>
            <a:ext cx="193428" cy="1778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 dirty="0"/>
          </a:p>
        </p:txBody>
      </p:sp>
      <p:sp>
        <p:nvSpPr>
          <p:cNvPr id="477" name="Google Shape;334;p51"/>
          <p:cNvSpPr txBox="1"/>
          <p:nvPr/>
        </p:nvSpPr>
        <p:spPr>
          <a:xfrm>
            <a:off x="705516" y="956967"/>
            <a:ext cx="7915970" cy="337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>
              <a:lnSpc>
                <a:spcPct val="80000"/>
              </a:lnSpc>
              <a:defRPr sz="2400" b="1">
                <a:solidFill>
                  <a:srgbClr val="722067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rPr lang="pt-BR" dirty="0" err="1"/>
              <a:t>Tags</a:t>
            </a:r>
            <a:r>
              <a:rPr lang="pt-BR" dirty="0"/>
              <a:t> de conversão Marketplace – Problema mensagem</a:t>
            </a:r>
            <a:endParaRPr dirty="0"/>
          </a:p>
        </p:txBody>
      </p:sp>
      <p:pic>
        <p:nvPicPr>
          <p:cNvPr id="479" name="Imagem" descr="Image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275198">
            <a:off x="-2570329" y="-4215421"/>
            <a:ext cx="8551359" cy="5728883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Google Shape;703;p71"/>
          <p:cNvSpPr txBox="1"/>
          <p:nvPr/>
        </p:nvSpPr>
        <p:spPr>
          <a:xfrm>
            <a:off x="2742619" y="3051169"/>
            <a:ext cx="134881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 algn="ctr">
              <a:defRPr sz="1000" b="1">
                <a:solidFill>
                  <a:srgbClr val="FFFFFF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t>TÓPICO #2</a:t>
            </a:r>
          </a:p>
        </p:txBody>
      </p:sp>
      <p:sp>
        <p:nvSpPr>
          <p:cNvPr id="488" name="Google Shape;703;p71"/>
          <p:cNvSpPr txBox="1"/>
          <p:nvPr/>
        </p:nvSpPr>
        <p:spPr>
          <a:xfrm>
            <a:off x="4673584" y="3051169"/>
            <a:ext cx="134881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 algn="ctr">
              <a:defRPr sz="1000" b="1">
                <a:solidFill>
                  <a:srgbClr val="FFFFFF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t>TÓPICO #3</a:t>
            </a:r>
          </a:p>
        </p:txBody>
      </p:sp>
      <p:sp>
        <p:nvSpPr>
          <p:cNvPr id="489" name="Google Shape;704;p71"/>
          <p:cNvSpPr txBox="1"/>
          <p:nvPr/>
        </p:nvSpPr>
        <p:spPr>
          <a:xfrm>
            <a:off x="4643416" y="3325400"/>
            <a:ext cx="140914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t>Lorem ipsum dolor sit adipiscing elit, sed diam nonummy nibh euismod volutpat. Ut wisi enim </a:t>
            </a:r>
          </a:p>
        </p:txBody>
      </p:sp>
      <p:sp>
        <p:nvSpPr>
          <p:cNvPr id="490" name="Google Shape;703;p71"/>
          <p:cNvSpPr txBox="1"/>
          <p:nvPr/>
        </p:nvSpPr>
        <p:spPr>
          <a:xfrm>
            <a:off x="6531843" y="3051169"/>
            <a:ext cx="134881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 algn="ctr">
              <a:defRPr sz="1000" b="1">
                <a:solidFill>
                  <a:srgbClr val="FFFFFF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t>TÓPICO #4</a:t>
            </a:r>
          </a:p>
        </p:txBody>
      </p:sp>
      <p:sp>
        <p:nvSpPr>
          <p:cNvPr id="491" name="Google Shape;704;p71"/>
          <p:cNvSpPr txBox="1"/>
          <p:nvPr/>
        </p:nvSpPr>
        <p:spPr>
          <a:xfrm>
            <a:off x="6501676" y="3325400"/>
            <a:ext cx="140914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t>Lorem ipsum dolor sit adipiscing elit, sed diam nonummy nibh euismod volutpat. Ut wisi enim </a:t>
            </a:r>
          </a:p>
        </p:txBody>
      </p:sp>
      <p:sp>
        <p:nvSpPr>
          <p:cNvPr id="15" name="Google Shape;349;p53">
            <a:extLst>
              <a:ext uri="{FF2B5EF4-FFF2-40B4-BE49-F238E27FC236}">
                <a16:creationId xmlns:a16="http://schemas.microsoft.com/office/drawing/2014/main" id="{B8618C6D-3BC4-470A-91D7-8D95DFFFDE7E}"/>
              </a:ext>
            </a:extLst>
          </p:cNvPr>
          <p:cNvSpPr txBox="1"/>
          <p:nvPr/>
        </p:nvSpPr>
        <p:spPr>
          <a:xfrm>
            <a:off x="471008" y="1457862"/>
            <a:ext cx="8005562" cy="503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r>
              <a:rPr lang="pt-BR" sz="1600" b="1" dirty="0">
                <a:latin typeface="+mn-lt"/>
              </a:rPr>
              <a:t>Ao realizar o envio do formulário de procedimentos o usuário é direcionado para uma página de sucesso, onde é exibida a mensagem de conclusão.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2B7497C-78DA-449F-A8C6-967A57476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318" y="1821004"/>
            <a:ext cx="5640682" cy="2272198"/>
          </a:xfrm>
          <a:prstGeom prst="rect">
            <a:avLst/>
          </a:prstGeom>
        </p:spPr>
      </p:pic>
      <p:sp>
        <p:nvSpPr>
          <p:cNvPr id="16" name="Google Shape;349;p53">
            <a:extLst>
              <a:ext uri="{FF2B5EF4-FFF2-40B4-BE49-F238E27FC236}">
                <a16:creationId xmlns:a16="http://schemas.microsoft.com/office/drawing/2014/main" id="{46E2A721-3A8B-4621-AD70-09C78E79E7CB}"/>
              </a:ext>
            </a:extLst>
          </p:cNvPr>
          <p:cNvSpPr txBox="1"/>
          <p:nvPr/>
        </p:nvSpPr>
        <p:spPr>
          <a:xfrm>
            <a:off x="949243" y="2130337"/>
            <a:ext cx="2554075" cy="1980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r>
              <a:rPr lang="pt-BR" sz="1600" b="1" dirty="0">
                <a:latin typeface="+mn-lt"/>
              </a:rPr>
              <a:t>Empregando a mesma lógica de visibilidade de elemento, não conseguimos a mesma precisão obtida no projeto B2B/Blog, pois por se tratar de uma página, a mesma pode ser acessada diretamente, ou pelo histórico de navegação, gerando disparos acidentais que prejudicam as análises.</a:t>
            </a:r>
          </a:p>
        </p:txBody>
      </p:sp>
      <p:pic>
        <p:nvPicPr>
          <p:cNvPr id="14" name="Gráfico 13" descr="Fechar com preenchimento sólido">
            <a:extLst>
              <a:ext uri="{FF2B5EF4-FFF2-40B4-BE49-F238E27FC236}">
                <a16:creationId xmlns:a16="http://schemas.microsoft.com/office/drawing/2014/main" id="{CB55E5C8-FC09-4FEA-A414-90802E8F42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23455" y="1859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0129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348;p53"/>
          <p:cNvSpPr txBox="1">
            <a:spLocks noGrp="1"/>
          </p:cNvSpPr>
          <p:nvPr>
            <p:ph type="sldNum" sz="quarter" idx="4294967295"/>
          </p:nvPr>
        </p:nvSpPr>
        <p:spPr>
          <a:xfrm>
            <a:off x="8744410" y="188558"/>
            <a:ext cx="193428" cy="1778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 dirty="0"/>
          </a:p>
        </p:txBody>
      </p:sp>
      <p:pic>
        <p:nvPicPr>
          <p:cNvPr id="451" name="Imagem" descr="Image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275198">
            <a:off x="-2491303" y="-4298978"/>
            <a:ext cx="8551359" cy="5728884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Google Shape;334;p51">
            <a:extLst>
              <a:ext uri="{FF2B5EF4-FFF2-40B4-BE49-F238E27FC236}">
                <a16:creationId xmlns:a16="http://schemas.microsoft.com/office/drawing/2014/main" id="{0E49EA90-684D-479A-BD00-9DE30FDB2F79}"/>
              </a:ext>
            </a:extLst>
          </p:cNvPr>
          <p:cNvSpPr txBox="1"/>
          <p:nvPr/>
        </p:nvSpPr>
        <p:spPr>
          <a:xfrm>
            <a:off x="742167" y="935153"/>
            <a:ext cx="5349713" cy="337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>
              <a:lnSpc>
                <a:spcPct val="80000"/>
              </a:lnSpc>
              <a:defRPr sz="2400" b="1">
                <a:solidFill>
                  <a:srgbClr val="722067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rPr lang="pt-BR" dirty="0"/>
              <a:t>Possíveis soluções - Mensagem</a:t>
            </a:r>
            <a:endParaRPr dirty="0"/>
          </a:p>
        </p:txBody>
      </p:sp>
      <p:sp>
        <p:nvSpPr>
          <p:cNvPr id="23" name="Google Shape;704;p71">
            <a:extLst>
              <a:ext uri="{FF2B5EF4-FFF2-40B4-BE49-F238E27FC236}">
                <a16:creationId xmlns:a16="http://schemas.microsoft.com/office/drawing/2014/main" id="{6F66C5D0-7802-4C9E-BFB5-4AD7238ED257}"/>
              </a:ext>
            </a:extLst>
          </p:cNvPr>
          <p:cNvSpPr txBox="1"/>
          <p:nvPr/>
        </p:nvSpPr>
        <p:spPr>
          <a:xfrm>
            <a:off x="2998396" y="3603677"/>
            <a:ext cx="1409149" cy="6027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O tempo médio no formulário teve uma queda considerável, que pode ter sido causada pelos vários testes realizados nesse período.</a:t>
            </a:r>
            <a:endParaRPr dirty="0"/>
          </a:p>
        </p:txBody>
      </p:sp>
      <p:sp>
        <p:nvSpPr>
          <p:cNvPr id="25" name="Google Shape;704;p71">
            <a:extLst>
              <a:ext uri="{FF2B5EF4-FFF2-40B4-BE49-F238E27FC236}">
                <a16:creationId xmlns:a16="http://schemas.microsoft.com/office/drawing/2014/main" id="{293C7FF3-9A27-43E8-8847-7D680AB1437B}"/>
              </a:ext>
            </a:extLst>
          </p:cNvPr>
          <p:cNvSpPr txBox="1"/>
          <p:nvPr/>
        </p:nvSpPr>
        <p:spPr>
          <a:xfrm>
            <a:off x="4929362" y="3603677"/>
            <a:ext cx="1409149" cy="37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Este indicador quase não sofreu alteração, tendo uma queda de 1% na transição de períodos.</a:t>
            </a:r>
            <a:r>
              <a:rPr dirty="0"/>
              <a:t> </a:t>
            </a:r>
          </a:p>
        </p:txBody>
      </p:sp>
      <p:sp>
        <p:nvSpPr>
          <p:cNvPr id="27" name="Google Shape;704;p71">
            <a:extLst>
              <a:ext uri="{FF2B5EF4-FFF2-40B4-BE49-F238E27FC236}">
                <a16:creationId xmlns:a16="http://schemas.microsoft.com/office/drawing/2014/main" id="{1E8D49F9-F650-4D84-8E7A-04A006A76953}"/>
              </a:ext>
            </a:extLst>
          </p:cNvPr>
          <p:cNvSpPr txBox="1"/>
          <p:nvPr/>
        </p:nvSpPr>
        <p:spPr>
          <a:xfrm>
            <a:off x="6787622" y="3603677"/>
            <a:ext cx="1409149" cy="715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O percentual de usuários que saem do site após acessarem o formulário caiu em 67% o que pode ser causado pelos constantes testes realizados por todas as áreas neste momento.</a:t>
            </a:r>
            <a:endParaRPr dirty="0"/>
          </a:p>
        </p:txBody>
      </p:sp>
      <p:sp>
        <p:nvSpPr>
          <p:cNvPr id="28" name="Google Shape;349;p53">
            <a:extLst>
              <a:ext uri="{FF2B5EF4-FFF2-40B4-BE49-F238E27FC236}">
                <a16:creationId xmlns:a16="http://schemas.microsoft.com/office/drawing/2014/main" id="{9BB4F08D-306E-4C5A-9454-9796B5D0509E}"/>
              </a:ext>
            </a:extLst>
          </p:cNvPr>
          <p:cNvSpPr txBox="1"/>
          <p:nvPr/>
        </p:nvSpPr>
        <p:spPr>
          <a:xfrm>
            <a:off x="742167" y="1581318"/>
            <a:ext cx="7714313" cy="503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r>
              <a:rPr lang="pt-BR" sz="1600" b="1" dirty="0">
                <a:latin typeface="+mn-lt"/>
              </a:rPr>
              <a:t>Substituir a página de sucesso por um modal exibindo a mensagem de conclusão do envio, similar ao desenvolvido para o formulário de dúvidas.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E1AFD29-4093-4BE1-A87C-11F1B34F3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926" y="2142312"/>
            <a:ext cx="3488335" cy="2347185"/>
          </a:xfrm>
          <a:prstGeom prst="rect">
            <a:avLst/>
          </a:prstGeom>
        </p:spPr>
      </p:pic>
      <p:pic>
        <p:nvPicPr>
          <p:cNvPr id="4" name="Gráfico 3" descr="Marca de seleção com preenchimento sólido">
            <a:extLst>
              <a:ext uri="{FF2B5EF4-FFF2-40B4-BE49-F238E27FC236}">
                <a16:creationId xmlns:a16="http://schemas.microsoft.com/office/drawing/2014/main" id="{6C9EF316-9D99-4EFC-9984-80214F5547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82371" y="0"/>
            <a:ext cx="914400" cy="914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348;p53"/>
          <p:cNvSpPr txBox="1">
            <a:spLocks noGrp="1"/>
          </p:cNvSpPr>
          <p:nvPr>
            <p:ph type="sldNum" sz="quarter" idx="4294967295"/>
          </p:nvPr>
        </p:nvSpPr>
        <p:spPr>
          <a:xfrm>
            <a:off x="8744410" y="188558"/>
            <a:ext cx="193428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 dirty="0"/>
          </a:p>
        </p:txBody>
      </p:sp>
      <p:pic>
        <p:nvPicPr>
          <p:cNvPr id="451" name="Imagem" descr="Image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275198">
            <a:off x="-2491303" y="-4298978"/>
            <a:ext cx="8551359" cy="5728884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Google Shape;334;p51">
            <a:extLst>
              <a:ext uri="{FF2B5EF4-FFF2-40B4-BE49-F238E27FC236}">
                <a16:creationId xmlns:a16="http://schemas.microsoft.com/office/drawing/2014/main" id="{0E49EA90-684D-479A-BD00-9DE30FDB2F79}"/>
              </a:ext>
            </a:extLst>
          </p:cNvPr>
          <p:cNvSpPr txBox="1"/>
          <p:nvPr/>
        </p:nvSpPr>
        <p:spPr>
          <a:xfrm>
            <a:off x="742167" y="935153"/>
            <a:ext cx="5349713" cy="337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" tIns="19050" rIns="19050" bIns="19050" anchor="ctr">
            <a:spAutoFit/>
          </a:bodyPr>
          <a:lstStyle>
            <a:lvl1pPr>
              <a:lnSpc>
                <a:spcPct val="80000"/>
              </a:lnSpc>
              <a:defRPr sz="2400" b="1">
                <a:solidFill>
                  <a:srgbClr val="722067"/>
                </a:solidFill>
                <a:latin typeface="Roboto-Bold"/>
                <a:ea typeface="Roboto-Bold"/>
                <a:cs typeface="Roboto-Bold"/>
                <a:sym typeface="Roboto-Bold"/>
              </a:defRPr>
            </a:lvl1pPr>
          </a:lstStyle>
          <a:p>
            <a:r>
              <a:rPr lang="pt-BR" dirty="0"/>
              <a:t>Possíveis soluções - Segmentação</a:t>
            </a:r>
            <a:endParaRPr dirty="0"/>
          </a:p>
        </p:txBody>
      </p:sp>
      <p:sp>
        <p:nvSpPr>
          <p:cNvPr id="23" name="Google Shape;704;p71">
            <a:extLst>
              <a:ext uri="{FF2B5EF4-FFF2-40B4-BE49-F238E27FC236}">
                <a16:creationId xmlns:a16="http://schemas.microsoft.com/office/drawing/2014/main" id="{6F66C5D0-7802-4C9E-BFB5-4AD7238ED257}"/>
              </a:ext>
            </a:extLst>
          </p:cNvPr>
          <p:cNvSpPr txBox="1"/>
          <p:nvPr/>
        </p:nvSpPr>
        <p:spPr>
          <a:xfrm>
            <a:off x="2998396" y="3603677"/>
            <a:ext cx="1409149" cy="6027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O tempo médio no formulário teve uma queda considerável, que pode ter sido causada pelos vários testes realizados nesse período.</a:t>
            </a:r>
            <a:endParaRPr dirty="0"/>
          </a:p>
        </p:txBody>
      </p:sp>
      <p:sp>
        <p:nvSpPr>
          <p:cNvPr id="25" name="Google Shape;704;p71">
            <a:extLst>
              <a:ext uri="{FF2B5EF4-FFF2-40B4-BE49-F238E27FC236}">
                <a16:creationId xmlns:a16="http://schemas.microsoft.com/office/drawing/2014/main" id="{293C7FF3-9A27-43E8-8847-7D680AB1437B}"/>
              </a:ext>
            </a:extLst>
          </p:cNvPr>
          <p:cNvSpPr txBox="1"/>
          <p:nvPr/>
        </p:nvSpPr>
        <p:spPr>
          <a:xfrm>
            <a:off x="4929362" y="3603677"/>
            <a:ext cx="1409149" cy="37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>
            <a:spAutoFit/>
          </a:bodyPr>
          <a:lstStyle>
            <a:lvl1pPr algn="ctr">
              <a:defRPr sz="1100" baseline="30000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Este indicador quase não sofreu alteração, tendo uma queda de 1% na transição de períodos.</a:t>
            </a:r>
            <a:r>
              <a:rPr dirty="0"/>
              <a:t> </a:t>
            </a:r>
          </a:p>
        </p:txBody>
      </p:sp>
      <p:sp>
        <p:nvSpPr>
          <p:cNvPr id="28" name="Google Shape;349;p53">
            <a:extLst>
              <a:ext uri="{FF2B5EF4-FFF2-40B4-BE49-F238E27FC236}">
                <a16:creationId xmlns:a16="http://schemas.microsoft.com/office/drawing/2014/main" id="{9BB4F08D-306E-4C5A-9454-9796B5D0509E}"/>
              </a:ext>
            </a:extLst>
          </p:cNvPr>
          <p:cNvSpPr txBox="1"/>
          <p:nvPr/>
        </p:nvSpPr>
        <p:spPr>
          <a:xfrm>
            <a:off x="742167" y="1581318"/>
            <a:ext cx="7714313" cy="503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r>
              <a:rPr lang="pt-BR" sz="1600" b="1" dirty="0">
                <a:latin typeface="+mn-lt"/>
              </a:rPr>
              <a:t>Declaração de variáveis no objeto da camada de dados (</a:t>
            </a:r>
            <a:r>
              <a:rPr lang="pt-BR" sz="1600" b="1" dirty="0" err="1">
                <a:latin typeface="+mn-lt"/>
              </a:rPr>
              <a:t>dataLayer</a:t>
            </a:r>
            <a:r>
              <a:rPr lang="pt-BR" sz="1600" b="1" dirty="0">
                <a:latin typeface="+mn-lt"/>
              </a:rPr>
              <a:t>) na página do formulário, contendo o tipo de produto e item adquirido.  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7D8CEBE-78D3-46B2-B8B9-2B3777D09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820" y="2143266"/>
            <a:ext cx="3647097" cy="1818201"/>
          </a:xfrm>
          <a:prstGeom prst="rect">
            <a:avLst/>
          </a:prstGeom>
        </p:spPr>
      </p:pic>
      <p:sp>
        <p:nvSpPr>
          <p:cNvPr id="14" name="Google Shape;349;p53">
            <a:extLst>
              <a:ext uri="{FF2B5EF4-FFF2-40B4-BE49-F238E27FC236}">
                <a16:creationId xmlns:a16="http://schemas.microsoft.com/office/drawing/2014/main" id="{F24CC67C-6AA9-44FF-80C8-06AF20A4F367}"/>
              </a:ext>
            </a:extLst>
          </p:cNvPr>
          <p:cNvSpPr txBox="1"/>
          <p:nvPr/>
        </p:nvSpPr>
        <p:spPr>
          <a:xfrm>
            <a:off x="584392" y="4206406"/>
            <a:ext cx="7872088" cy="25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>
            <a:spAutoFit/>
          </a:bodyPr>
          <a:lstStyle>
            <a:lvl1pPr>
              <a:lnSpc>
                <a:spcPct val="150000"/>
              </a:lnSpc>
              <a:defRPr sz="1200" baseline="30166">
                <a:solidFill>
                  <a:srgbClr val="2C1C47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</a:lstStyle>
          <a:p>
            <a:pPr algn="ctr"/>
            <a:r>
              <a:rPr lang="pt-BR" sz="1600" b="1" dirty="0">
                <a:latin typeface="+mn-lt"/>
                <a:hlinkClick r:id="rId4"/>
              </a:rPr>
              <a:t>Guia do desenvolvedor - Como adicionar variáveis da camada de dados a uma página</a:t>
            </a:r>
            <a:endParaRPr lang="pt-BR" sz="1600" b="1" dirty="0">
              <a:latin typeface="+mn-lt"/>
            </a:endParaRPr>
          </a:p>
        </p:txBody>
      </p:sp>
      <p:pic>
        <p:nvPicPr>
          <p:cNvPr id="10" name="Gráfico 9" descr="Marca de seleção com preenchimento sólido">
            <a:extLst>
              <a:ext uri="{FF2B5EF4-FFF2-40B4-BE49-F238E27FC236}">
                <a16:creationId xmlns:a16="http://schemas.microsoft.com/office/drawing/2014/main" id="{B5E0B881-01AE-4D95-BEF0-7A63BE62D2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82371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2082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0" name="shutterstock_1687578475.jpg" descr="shutterstock_168757847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" y="-1000618"/>
            <a:ext cx="9682896" cy="6462203"/>
          </a:xfrm>
          <a:prstGeom prst="rect">
            <a:avLst/>
          </a:prstGeom>
          <a:ln w="12700">
            <a:miter lim="400000"/>
          </a:ln>
        </p:spPr>
      </p:pic>
      <p:sp>
        <p:nvSpPr>
          <p:cNvPr id="751" name="CaixaDeTexto 10"/>
          <p:cNvSpPr txBox="1"/>
          <p:nvPr/>
        </p:nvSpPr>
        <p:spPr>
          <a:xfrm>
            <a:off x="1188718" y="4429436"/>
            <a:ext cx="1311897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r>
              <a:t>saudeid.com.br</a:t>
            </a:r>
          </a:p>
        </p:txBody>
      </p:sp>
      <p:pic>
        <p:nvPicPr>
          <p:cNvPr id="752" name="Imagem" descr="Image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6270" y="297211"/>
            <a:ext cx="932485" cy="210518"/>
          </a:xfrm>
          <a:prstGeom prst="rect">
            <a:avLst/>
          </a:prstGeom>
          <a:ln w="12700">
            <a:miter lim="400000"/>
          </a:ln>
        </p:spPr>
      </p:pic>
      <p:pic>
        <p:nvPicPr>
          <p:cNvPr id="753" name="Imagem" descr="Image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80339">
            <a:off x="-1144960" y="943674"/>
            <a:ext cx="4875418" cy="3002152"/>
          </a:xfrm>
          <a:prstGeom prst="rect">
            <a:avLst/>
          </a:prstGeom>
          <a:ln w="12700">
            <a:miter lim="400000"/>
          </a:ln>
        </p:spPr>
      </p:pic>
      <p:sp>
        <p:nvSpPr>
          <p:cNvPr id="754" name="CaixaDeTexto 4"/>
          <p:cNvSpPr txBox="1"/>
          <p:nvPr/>
        </p:nvSpPr>
        <p:spPr>
          <a:xfrm>
            <a:off x="185418" y="1948179"/>
            <a:ext cx="3686275" cy="993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rPr dirty="0" err="1"/>
              <a:t>Obrigado</a:t>
            </a:r>
            <a:r>
              <a:rPr dirty="0"/>
              <a:t>!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272939"/>
      </a:dk1>
      <a:lt1>
        <a:srgbClr val="FFFFFF"/>
      </a:lt1>
      <a:dk2>
        <a:srgbClr val="A7A7A7"/>
      </a:dk2>
      <a:lt2>
        <a:srgbClr val="535353"/>
      </a:lt2>
      <a:accent1>
        <a:srgbClr val="FE8555"/>
      </a:accent1>
      <a:accent2>
        <a:srgbClr val="FC5753"/>
      </a:accent2>
      <a:accent3>
        <a:srgbClr val="E75881"/>
      </a:accent3>
      <a:accent4>
        <a:srgbClr val="EA709B"/>
      </a:accent4>
      <a:accent5>
        <a:srgbClr val="8E4A30"/>
      </a:accent5>
      <a:accent6>
        <a:srgbClr val="8D312E"/>
      </a:accent6>
      <a:hlink>
        <a:srgbClr val="0000FF"/>
      </a:hlink>
      <a:folHlink>
        <a:srgbClr val="FF00FF"/>
      </a:folHlink>
    </a:clrScheme>
    <a:fontScheme name="White">
      <a:majorFont>
        <a:latin typeface="Roboto-Regular"/>
        <a:ea typeface="Roboto-Regular"/>
        <a:cs typeface="Roboto-Regular"/>
      </a:majorFont>
      <a:minorFont>
        <a:latin typeface="Roboto-Regular"/>
        <a:ea typeface="Roboto-Regular"/>
        <a:cs typeface="Roboto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272939"/>
            </a:solidFill>
            <a:effectLst/>
            <a:uFillTx/>
            <a:latin typeface="+mn-lt"/>
            <a:ea typeface="+mn-ea"/>
            <a:cs typeface="+mn-cs"/>
            <a:sym typeface="Roboto-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272939"/>
            </a:solidFill>
            <a:effectLst/>
            <a:uFillTx/>
            <a:latin typeface="+mn-lt"/>
            <a:ea typeface="+mn-ea"/>
            <a:cs typeface="+mn-cs"/>
            <a:sym typeface="Roboto-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8555"/>
      </a:accent1>
      <a:accent2>
        <a:srgbClr val="FC5753"/>
      </a:accent2>
      <a:accent3>
        <a:srgbClr val="E75881"/>
      </a:accent3>
      <a:accent4>
        <a:srgbClr val="EA709B"/>
      </a:accent4>
      <a:accent5>
        <a:srgbClr val="8E4A30"/>
      </a:accent5>
      <a:accent6>
        <a:srgbClr val="8D312E"/>
      </a:accent6>
      <a:hlink>
        <a:srgbClr val="0000FF"/>
      </a:hlink>
      <a:folHlink>
        <a:srgbClr val="FF00FF"/>
      </a:folHlink>
    </a:clrScheme>
    <a:fontScheme name="White">
      <a:majorFont>
        <a:latin typeface="Roboto-Regular"/>
        <a:ea typeface="Roboto-Regular"/>
        <a:cs typeface="Roboto-Regular"/>
      </a:majorFont>
      <a:minorFont>
        <a:latin typeface="Roboto-Regular"/>
        <a:ea typeface="Roboto-Regular"/>
        <a:cs typeface="Roboto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272939"/>
            </a:solidFill>
            <a:effectLst/>
            <a:uFillTx/>
            <a:latin typeface="+mn-lt"/>
            <a:ea typeface="+mn-ea"/>
            <a:cs typeface="+mn-cs"/>
            <a:sym typeface="Roboto-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272939"/>
            </a:solidFill>
            <a:effectLst/>
            <a:uFillTx/>
            <a:latin typeface="+mn-lt"/>
            <a:ea typeface="+mn-ea"/>
            <a:cs typeface="+mn-cs"/>
            <a:sym typeface="Roboto-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1295</TotalTime>
  <Words>657</Words>
  <Application>Microsoft Office PowerPoint</Application>
  <PresentationFormat>Apresentação na tela (16:9)</PresentationFormat>
  <Paragraphs>52</Paragraphs>
  <Slides>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Roboto-Bold</vt:lpstr>
      <vt:lpstr>Roboto-Regular</vt:lpstr>
      <vt:lpstr>White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Capas 2. Índices 3. Slides para Relatórios 4. Slides para Apresentação 5. Slides finais 6. Elementos Auxiliares 7. Tutorial de substituir e croppear imagens</dc:title>
  <dc:creator>SaudeiD</dc:creator>
  <cp:lastModifiedBy>Tabatha Carvalho | NFA</cp:lastModifiedBy>
  <cp:revision>8</cp:revision>
  <dcterms:modified xsi:type="dcterms:W3CDTF">2021-11-09T16:05:00Z</dcterms:modified>
</cp:coreProperties>
</file>